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Akzidenz-Grotesk Bold" panose="020B0604020202020204" charset="0"/>
      <p:regular r:id="rId22"/>
    </p:embeddedFont>
    <p:embeddedFont>
      <p:font typeface="Arial Black" panose="020B0A04020102020204" pitchFamily="34" charset="0"/>
      <p:bold r:id="rId23"/>
    </p:embeddedFont>
    <p:embeddedFont>
      <p:font typeface="Akzidenz-Grotesk" panose="020B0604020202020204" charset="0"/>
      <p:regular r:id="rId24"/>
    </p:embeddedFont>
    <p:embeddedFont>
      <p:font typeface="Neue Machina Ultra-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72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60485">
            <a:off x="12762198" y="4130102"/>
            <a:ext cx="6728545" cy="6403217"/>
          </a:xfrm>
          <a:custGeom>
            <a:avLst/>
            <a:gdLst/>
            <a:ahLst/>
            <a:cxnLst/>
            <a:rect l="l" t="t" r="r" b="b"/>
            <a:pathLst>
              <a:path w="6728545" h="6403217">
                <a:moveTo>
                  <a:pt x="0" y="0"/>
                </a:moveTo>
                <a:lnTo>
                  <a:pt x="6728545" y="0"/>
                </a:lnTo>
                <a:lnTo>
                  <a:pt x="6728545" y="6403217"/>
                </a:lnTo>
                <a:lnTo>
                  <a:pt x="0" y="6403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3206933">
            <a:off x="-4984565" y="1515579"/>
            <a:ext cx="11239071" cy="9067998"/>
          </a:xfrm>
          <a:custGeom>
            <a:avLst/>
            <a:gdLst/>
            <a:ahLst/>
            <a:cxnLst/>
            <a:rect l="l" t="t" r="r" b="b"/>
            <a:pathLst>
              <a:path w="11239071" h="9067998">
                <a:moveTo>
                  <a:pt x="0" y="0"/>
                </a:moveTo>
                <a:lnTo>
                  <a:pt x="11239072" y="0"/>
                </a:lnTo>
                <a:lnTo>
                  <a:pt x="11239072" y="9067998"/>
                </a:lnTo>
                <a:lnTo>
                  <a:pt x="0" y="90679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08119" y="2099027"/>
            <a:ext cx="11911010" cy="5006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9"/>
              </a:lnSpc>
            </a:pPr>
            <a:r>
              <a:rPr lang="en-US" sz="9494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PHÂN TÍCH YÊU CẦU &amp; XÂY DỰNG Ý TƯỞNG E-COMMERCE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71483" y="7884965"/>
            <a:ext cx="9958028" cy="170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"/>
              </a:lnSpc>
            </a:pPr>
            <a:r>
              <a:rPr lang="en-US" sz="26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GIẢNG VIÊN : TH.S TRẦN NHẬT MINH</a:t>
            </a:r>
          </a:p>
          <a:p>
            <a:pPr algn="ctr">
              <a:lnSpc>
                <a:spcPts val="2737"/>
              </a:lnSpc>
            </a:pPr>
            <a:r>
              <a:rPr lang="en-US" sz="26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THÀNH VIÊN : MA THỊ THU ÁNH </a:t>
            </a:r>
          </a:p>
          <a:p>
            <a:pPr algn="ctr">
              <a:lnSpc>
                <a:spcPts val="2737"/>
              </a:lnSpc>
            </a:pPr>
            <a:r>
              <a:rPr lang="en-US" sz="26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LÊ NGUYỄN ĐĂNG KHOA </a:t>
            </a:r>
          </a:p>
          <a:p>
            <a:pPr algn="ctr">
              <a:lnSpc>
                <a:spcPts val="2737"/>
              </a:lnSpc>
            </a:pPr>
            <a:r>
              <a:rPr lang="en-US" sz="26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HUỲNH KHÁNH PHONG </a:t>
            </a:r>
          </a:p>
          <a:p>
            <a:pPr algn="ctr">
              <a:lnSpc>
                <a:spcPts val="2737"/>
              </a:lnSpc>
              <a:spcBef>
                <a:spcPct val="0"/>
              </a:spcBef>
            </a:pPr>
            <a:r>
              <a:rPr lang="en-US" sz="26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TRẦN MỸ QUYÊN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86" y="1028700"/>
            <a:ext cx="15364422" cy="8700862"/>
            <a:chOff x="0" y="0"/>
            <a:chExt cx="4046597" cy="2291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6597" cy="2291585"/>
            </a:xfrm>
            <a:custGeom>
              <a:avLst/>
              <a:gdLst/>
              <a:ahLst/>
              <a:cxnLst/>
              <a:rect l="l" t="t" r="r" b="b"/>
              <a:pathLst>
                <a:path w="4046597" h="2291585">
                  <a:moveTo>
                    <a:pt x="0" y="0"/>
                  </a:moveTo>
                  <a:lnTo>
                    <a:pt x="4046597" y="0"/>
                  </a:lnTo>
                  <a:lnTo>
                    <a:pt x="4046597" y="2291585"/>
                  </a:lnTo>
                  <a:lnTo>
                    <a:pt x="0" y="22915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046597" cy="2367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07232">
            <a:off x="10989912" y="1564355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09641" y="3499126"/>
            <a:ext cx="5700898" cy="5476317"/>
          </a:xfrm>
          <a:custGeom>
            <a:avLst/>
            <a:gdLst/>
            <a:ahLst/>
            <a:cxnLst/>
            <a:rect l="l" t="t" r="r" b="b"/>
            <a:pathLst>
              <a:path w="5700898" h="5476317">
                <a:moveTo>
                  <a:pt x="0" y="0"/>
                </a:moveTo>
                <a:lnTo>
                  <a:pt x="5700898" y="0"/>
                </a:lnTo>
                <a:lnTo>
                  <a:pt x="5700898" y="5476317"/>
                </a:lnTo>
                <a:lnTo>
                  <a:pt x="0" y="54763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518797" y="3526677"/>
            <a:ext cx="6238211" cy="5448766"/>
          </a:xfrm>
          <a:custGeom>
            <a:avLst/>
            <a:gdLst/>
            <a:ahLst/>
            <a:cxnLst/>
            <a:rect l="l" t="t" r="r" b="b"/>
            <a:pathLst>
              <a:path w="6238211" h="5448766">
                <a:moveTo>
                  <a:pt x="0" y="0"/>
                </a:moveTo>
                <a:lnTo>
                  <a:pt x="6238211" y="0"/>
                </a:lnTo>
                <a:lnTo>
                  <a:pt x="6238211" y="5448766"/>
                </a:lnTo>
                <a:lnTo>
                  <a:pt x="0" y="54487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637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10662" y="1756454"/>
            <a:ext cx="8023286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KHẢO SÁT NGƯỜI DÙNG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86" y="1028700"/>
            <a:ext cx="15364422" cy="8700862"/>
            <a:chOff x="0" y="0"/>
            <a:chExt cx="4046597" cy="2291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6597" cy="2291585"/>
            </a:xfrm>
            <a:custGeom>
              <a:avLst/>
              <a:gdLst/>
              <a:ahLst/>
              <a:cxnLst/>
              <a:rect l="l" t="t" r="r" b="b"/>
              <a:pathLst>
                <a:path w="4046597" h="2291585">
                  <a:moveTo>
                    <a:pt x="0" y="0"/>
                  </a:moveTo>
                  <a:lnTo>
                    <a:pt x="4046597" y="0"/>
                  </a:lnTo>
                  <a:lnTo>
                    <a:pt x="4046597" y="2291585"/>
                  </a:lnTo>
                  <a:lnTo>
                    <a:pt x="0" y="22915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046597" cy="2367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915810" y="5650782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07232">
            <a:off x="11934363" y="1132226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8"/>
                </a:lnTo>
                <a:lnTo>
                  <a:pt x="0" y="80225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41430" y="4025811"/>
            <a:ext cx="13405139" cy="5002776"/>
          </a:xfrm>
          <a:custGeom>
            <a:avLst/>
            <a:gdLst/>
            <a:ahLst/>
            <a:cxnLst/>
            <a:rect l="l" t="t" r="r" b="b"/>
            <a:pathLst>
              <a:path w="13405139" h="5002776">
                <a:moveTo>
                  <a:pt x="0" y="0"/>
                </a:moveTo>
                <a:lnTo>
                  <a:pt x="13405140" y="0"/>
                </a:lnTo>
                <a:lnTo>
                  <a:pt x="13405140" y="5002777"/>
                </a:lnTo>
                <a:lnTo>
                  <a:pt x="0" y="5002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23" r="-574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763154"/>
            <a:ext cx="8023286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DANH SÁCH USE CASE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03617">
            <a:off x="-3171698" y="4734951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07232">
            <a:off x="10875433" y="674310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68928" y="1671834"/>
            <a:ext cx="10597708" cy="8411931"/>
          </a:xfrm>
          <a:custGeom>
            <a:avLst/>
            <a:gdLst/>
            <a:ahLst/>
            <a:cxnLst/>
            <a:rect l="l" t="t" r="r" b="b"/>
            <a:pathLst>
              <a:path w="10597708" h="8411931">
                <a:moveTo>
                  <a:pt x="0" y="0"/>
                </a:moveTo>
                <a:lnTo>
                  <a:pt x="10597708" y="0"/>
                </a:lnTo>
                <a:lnTo>
                  <a:pt x="10597708" y="8411931"/>
                </a:lnTo>
                <a:lnTo>
                  <a:pt x="0" y="84119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20714" y="904562"/>
            <a:ext cx="8023286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SƠ ĐỒ TỔNG QUÁT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03617">
            <a:off x="-3171698" y="4734951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66821" y="-138564"/>
            <a:ext cx="11492898" cy="10425564"/>
          </a:xfrm>
          <a:custGeom>
            <a:avLst/>
            <a:gdLst/>
            <a:ahLst/>
            <a:cxnLst/>
            <a:rect l="l" t="t" r="r" b="b"/>
            <a:pathLst>
              <a:path w="11492898" h="10425564">
                <a:moveTo>
                  <a:pt x="0" y="0"/>
                </a:moveTo>
                <a:lnTo>
                  <a:pt x="11492897" y="0"/>
                </a:lnTo>
                <a:lnTo>
                  <a:pt x="11492897" y="10425564"/>
                </a:lnTo>
                <a:lnTo>
                  <a:pt x="0" y="10425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829972" y="683164"/>
            <a:ext cx="8023286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WORKFLOW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03617">
            <a:off x="-3542582" y="416255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6"/>
                </a:lnTo>
                <a:lnTo>
                  <a:pt x="0" y="632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992871" y="2969836"/>
            <a:ext cx="15094791" cy="6844523"/>
          </a:xfrm>
          <a:custGeom>
            <a:avLst/>
            <a:gdLst/>
            <a:ahLst/>
            <a:cxnLst/>
            <a:rect l="l" t="t" r="r" b="b"/>
            <a:pathLst>
              <a:path w="15094791" h="6844523">
                <a:moveTo>
                  <a:pt x="0" y="0"/>
                </a:moveTo>
                <a:lnTo>
                  <a:pt x="15094791" y="0"/>
                </a:lnTo>
                <a:lnTo>
                  <a:pt x="15094791" y="6844522"/>
                </a:lnTo>
                <a:lnTo>
                  <a:pt x="0" y="68445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25" r="-272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0884" y="683164"/>
            <a:ext cx="16466103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DFD MỨC 0 TỐI GIẢN CHO QUÁ TRÌNH GIAO HÀNG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303617">
            <a:off x="-3542582" y="416255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6"/>
                </a:lnTo>
                <a:lnTo>
                  <a:pt x="0" y="63258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66764" y="2320587"/>
            <a:ext cx="11420166" cy="3676355"/>
          </a:xfrm>
          <a:custGeom>
            <a:avLst/>
            <a:gdLst/>
            <a:ahLst/>
            <a:cxnLst/>
            <a:rect l="l" t="t" r="r" b="b"/>
            <a:pathLst>
              <a:path w="11420166" h="3676355">
                <a:moveTo>
                  <a:pt x="0" y="0"/>
                </a:moveTo>
                <a:lnTo>
                  <a:pt x="11420167" y="0"/>
                </a:lnTo>
                <a:lnTo>
                  <a:pt x="11420167" y="3676355"/>
                </a:lnTo>
                <a:lnTo>
                  <a:pt x="0" y="3676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66764" y="5996942"/>
            <a:ext cx="11074343" cy="3918614"/>
          </a:xfrm>
          <a:custGeom>
            <a:avLst/>
            <a:gdLst/>
            <a:ahLst/>
            <a:cxnLst/>
            <a:rect l="l" t="t" r="r" b="b"/>
            <a:pathLst>
              <a:path w="11074343" h="3918614">
                <a:moveTo>
                  <a:pt x="0" y="0"/>
                </a:moveTo>
                <a:lnTo>
                  <a:pt x="11074343" y="0"/>
                </a:lnTo>
                <a:lnTo>
                  <a:pt x="11074343" y="3918613"/>
                </a:lnTo>
                <a:lnTo>
                  <a:pt x="0" y="39186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0884" y="683164"/>
            <a:ext cx="16466103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XÁT ĐỊNH DỮ LIỆU CỐT LÕI -HỆ THỐNG E-KIDS FASHION (B2C)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3506" y="2318702"/>
            <a:ext cx="7724726" cy="7833143"/>
          </a:xfrm>
          <a:custGeom>
            <a:avLst/>
            <a:gdLst/>
            <a:ahLst/>
            <a:cxnLst/>
            <a:rect l="l" t="t" r="r" b="b"/>
            <a:pathLst>
              <a:path w="7724726" h="7833143">
                <a:moveTo>
                  <a:pt x="0" y="0"/>
                </a:moveTo>
                <a:lnTo>
                  <a:pt x="7724726" y="0"/>
                </a:lnTo>
                <a:lnTo>
                  <a:pt x="7724726" y="7833142"/>
                </a:lnTo>
                <a:lnTo>
                  <a:pt x="0" y="783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41355" y="2318702"/>
            <a:ext cx="8115300" cy="5000900"/>
          </a:xfrm>
          <a:custGeom>
            <a:avLst/>
            <a:gdLst/>
            <a:ahLst/>
            <a:cxnLst/>
            <a:rect l="l" t="t" r="r" b="b"/>
            <a:pathLst>
              <a:path w="8115300" h="5000900">
                <a:moveTo>
                  <a:pt x="0" y="0"/>
                </a:moveTo>
                <a:lnTo>
                  <a:pt x="8115300" y="0"/>
                </a:lnTo>
                <a:lnTo>
                  <a:pt x="8115300" y="5000900"/>
                </a:lnTo>
                <a:lnTo>
                  <a:pt x="0" y="5000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0884" y="683164"/>
            <a:ext cx="16466103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XÁT ĐỊNH DỮ LIỆU CỐT LÕI -HỆ THỐNG E-KIDS FASHION (B2C)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70273" y="3114828"/>
            <a:ext cx="12917727" cy="7172172"/>
          </a:xfrm>
          <a:custGeom>
            <a:avLst/>
            <a:gdLst/>
            <a:ahLst/>
            <a:cxnLst/>
            <a:rect l="l" t="t" r="r" b="b"/>
            <a:pathLst>
              <a:path w="12917727" h="7172172">
                <a:moveTo>
                  <a:pt x="0" y="0"/>
                </a:moveTo>
                <a:lnTo>
                  <a:pt x="12917727" y="0"/>
                </a:lnTo>
                <a:lnTo>
                  <a:pt x="12917727" y="7172172"/>
                </a:lnTo>
                <a:lnTo>
                  <a:pt x="0" y="7172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80998" y="859766"/>
            <a:ext cx="16466103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MOCKUP UI CƠ BẢN + QUY ƯỚC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402679"/>
            <a:ext cx="15493032" cy="35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PAPER -WIREFRAME ⟶ DIGITAL</a:t>
            </a:r>
          </a:p>
        </p:txBody>
      </p:sp>
      <p:sp>
        <p:nvSpPr>
          <p:cNvPr id="5" name="Freeform 4"/>
          <p:cNvSpPr/>
          <p:nvPr/>
        </p:nvSpPr>
        <p:spPr>
          <a:xfrm rot="4303617">
            <a:off x="-1409568" y="3440621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6"/>
                </a:lnTo>
                <a:lnTo>
                  <a:pt x="0" y="632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935" y="4187878"/>
            <a:ext cx="8538771" cy="6099122"/>
          </a:xfrm>
          <a:custGeom>
            <a:avLst/>
            <a:gdLst/>
            <a:ahLst/>
            <a:cxnLst/>
            <a:rect l="l" t="t" r="r" b="b"/>
            <a:pathLst>
              <a:path w="8538771" h="6099122">
                <a:moveTo>
                  <a:pt x="0" y="0"/>
                </a:moveTo>
                <a:lnTo>
                  <a:pt x="8538771" y="0"/>
                </a:lnTo>
                <a:lnTo>
                  <a:pt x="8538771" y="6099122"/>
                </a:lnTo>
                <a:lnTo>
                  <a:pt x="0" y="6099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464677" y="4187878"/>
            <a:ext cx="8823323" cy="6099122"/>
          </a:xfrm>
          <a:custGeom>
            <a:avLst/>
            <a:gdLst/>
            <a:ahLst/>
            <a:cxnLst/>
            <a:rect l="l" t="t" r="r" b="b"/>
            <a:pathLst>
              <a:path w="8823323" h="6099122">
                <a:moveTo>
                  <a:pt x="0" y="0"/>
                </a:moveTo>
                <a:lnTo>
                  <a:pt x="8823323" y="0"/>
                </a:lnTo>
                <a:lnTo>
                  <a:pt x="8823323" y="6099122"/>
                </a:lnTo>
                <a:lnTo>
                  <a:pt x="0" y="6099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93197" y="1499950"/>
            <a:ext cx="16466103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MOCKUP UI CƠ BẢN + QUY ƯỚC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83869" y="3440217"/>
            <a:ext cx="15493032" cy="35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GIỎ HÀNG --------- CHI TIẾT SẢN PHẨM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60813" y="1450436"/>
            <a:ext cx="7311952" cy="8836564"/>
          </a:xfrm>
          <a:custGeom>
            <a:avLst/>
            <a:gdLst/>
            <a:ahLst/>
            <a:cxnLst/>
            <a:rect l="l" t="t" r="r" b="b"/>
            <a:pathLst>
              <a:path w="7311952" h="8836564">
                <a:moveTo>
                  <a:pt x="0" y="0"/>
                </a:moveTo>
                <a:lnTo>
                  <a:pt x="7311952" y="0"/>
                </a:lnTo>
                <a:lnTo>
                  <a:pt x="7311952" y="8836564"/>
                </a:lnTo>
                <a:lnTo>
                  <a:pt x="0" y="8836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3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6662" y="683164"/>
            <a:ext cx="16466103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MOCKUP UI CƠ BẢN + QUY ƯỚC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71442" y="2301233"/>
            <a:ext cx="15493032" cy="35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78"/>
              </a:lnSpc>
            </a:pPr>
            <a:r>
              <a:rPr lang="en-US" sz="2600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KỊCH BẢN THAO TÁC NGƯỜI DÙNG </a:t>
            </a:r>
          </a:p>
        </p:txBody>
      </p:sp>
      <p:sp>
        <p:nvSpPr>
          <p:cNvPr id="5" name="Freeform 5"/>
          <p:cNvSpPr/>
          <p:nvPr/>
        </p:nvSpPr>
        <p:spPr>
          <a:xfrm rot="4303617">
            <a:off x="-235743" y="3455855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6"/>
                </a:lnTo>
                <a:lnTo>
                  <a:pt x="0" y="63258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47892" y="318360"/>
            <a:ext cx="9191891" cy="9650279"/>
          </a:xfrm>
          <a:custGeom>
            <a:avLst/>
            <a:gdLst/>
            <a:ahLst/>
            <a:cxnLst/>
            <a:rect l="l" t="t" r="r" b="b"/>
            <a:pathLst>
              <a:path w="9191891" h="9650279">
                <a:moveTo>
                  <a:pt x="0" y="0"/>
                </a:moveTo>
                <a:lnTo>
                  <a:pt x="9191892" y="0"/>
                </a:lnTo>
                <a:lnTo>
                  <a:pt x="9191892" y="9650280"/>
                </a:lnTo>
                <a:lnTo>
                  <a:pt x="0" y="965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1143000" y="321824"/>
            <a:ext cx="4038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>
                <a:latin typeface="Arial Black" panose="020B0A04020102020204" pitchFamily="34" charset="0"/>
              </a:rPr>
              <a:t>NỘI DUNG </a:t>
            </a:r>
            <a:endParaRPr lang="en-US" sz="4500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7070" y="1868012"/>
            <a:ext cx="5064335" cy="6550976"/>
            <a:chOff x="0" y="0"/>
            <a:chExt cx="812800" cy="1051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1051398"/>
            </a:xfrm>
            <a:custGeom>
              <a:avLst/>
              <a:gdLst/>
              <a:ahLst/>
              <a:cxnLst/>
              <a:rect l="l" t="t" r="r" b="b"/>
              <a:pathLst>
                <a:path w="812800" h="1051398">
                  <a:moveTo>
                    <a:pt x="0" y="0"/>
                  </a:moveTo>
                  <a:lnTo>
                    <a:pt x="812800" y="0"/>
                  </a:lnTo>
                  <a:lnTo>
                    <a:pt x="812800" y="1051398"/>
                  </a:lnTo>
                  <a:lnTo>
                    <a:pt x="0" y="1051398"/>
                  </a:lnTo>
                  <a:close/>
                </a:path>
              </a:pathLst>
            </a:custGeom>
            <a:blipFill>
              <a:blip r:embed="rId2"/>
              <a:stretch>
                <a:fillRect t="-5516" b="-551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357532" y="2010887"/>
            <a:ext cx="6843515" cy="640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27"/>
              </a:lnSpc>
            </a:pPr>
            <a:r>
              <a:rPr lang="en-US" sz="9735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CẢM ƠN THẦY VÀ CÁC BẠN ĐÃ LẮNG NGHE </a:t>
            </a:r>
          </a:p>
        </p:txBody>
      </p:sp>
      <p:sp>
        <p:nvSpPr>
          <p:cNvPr id="6" name="Freeform 6"/>
          <p:cNvSpPr/>
          <p:nvPr/>
        </p:nvSpPr>
        <p:spPr>
          <a:xfrm rot="2807232">
            <a:off x="11540990" y="1773254"/>
            <a:ext cx="9505647" cy="7669422"/>
          </a:xfrm>
          <a:custGeom>
            <a:avLst/>
            <a:gdLst/>
            <a:ahLst/>
            <a:cxnLst/>
            <a:rect l="l" t="t" r="r" b="b"/>
            <a:pathLst>
              <a:path w="9505647" h="7669422">
                <a:moveTo>
                  <a:pt x="0" y="0"/>
                </a:moveTo>
                <a:lnTo>
                  <a:pt x="9505647" y="0"/>
                </a:lnTo>
                <a:lnTo>
                  <a:pt x="9505647" y="7669422"/>
                </a:lnTo>
                <a:lnTo>
                  <a:pt x="0" y="7669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807232">
            <a:off x="10752155" y="1445807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19" y="0"/>
                </a:lnTo>
                <a:lnTo>
                  <a:pt x="9943319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99908" y="1405155"/>
            <a:ext cx="12383702" cy="7677028"/>
            <a:chOff x="0" y="0"/>
            <a:chExt cx="3261551" cy="2021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61551" cy="2021933"/>
            </a:xfrm>
            <a:custGeom>
              <a:avLst/>
              <a:gdLst/>
              <a:ahLst/>
              <a:cxnLst/>
              <a:rect l="l" t="t" r="r" b="b"/>
              <a:pathLst>
                <a:path w="3261551" h="2021933">
                  <a:moveTo>
                    <a:pt x="0" y="0"/>
                  </a:moveTo>
                  <a:lnTo>
                    <a:pt x="3261551" y="0"/>
                  </a:lnTo>
                  <a:lnTo>
                    <a:pt x="3261551" y="2021933"/>
                  </a:lnTo>
                  <a:lnTo>
                    <a:pt x="0" y="2021933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3261551" cy="2098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99908" y="2041844"/>
            <a:ext cx="12383702" cy="2151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08"/>
              </a:lnSpc>
            </a:pPr>
            <a:r>
              <a:rPr lang="en-US" sz="8066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CHỐT Ý TƯỞNG &amp; PHẠM VI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25209" y="4590655"/>
            <a:ext cx="10107331" cy="2263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02"/>
              </a:lnSpc>
            </a:pPr>
            <a:r>
              <a:rPr lang="en-US" sz="3144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Ý TƯỞNG : </a:t>
            </a:r>
            <a:r>
              <a:rPr lang="en-US" sz="3144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B2C DOANH NGHIỆP BÁN QUẦN ÁO TRẺ EM TRỰC TIÊP CHO KHÁCH HÀNG CÁ NHÂN </a:t>
            </a:r>
          </a:p>
          <a:p>
            <a:pPr algn="just">
              <a:lnSpc>
                <a:spcPts val="4402"/>
              </a:lnSpc>
            </a:pPr>
            <a:r>
              <a:rPr lang="en-US" sz="3144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PHẠM VI :</a:t>
            </a:r>
            <a:r>
              <a:rPr lang="en-US" sz="3144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 TẬP TRUNG VÀO QUY TRÌNH CHÍNH </a:t>
            </a:r>
          </a:p>
          <a:p>
            <a:pPr algn="just">
              <a:lnSpc>
                <a:spcPts val="4402"/>
              </a:lnSpc>
            </a:pPr>
            <a:r>
              <a:rPr lang="en-US" sz="3144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KHÁCH XEM SẢN PHẨM ⟶ THÊM GIỎ → ĐẶT HÀNG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44390" y="874173"/>
            <a:ext cx="13709096" cy="8621889"/>
            <a:chOff x="0" y="0"/>
            <a:chExt cx="3610626" cy="22707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10626" cy="2270786"/>
            </a:xfrm>
            <a:custGeom>
              <a:avLst/>
              <a:gdLst/>
              <a:ahLst/>
              <a:cxnLst/>
              <a:rect l="l" t="t" r="r" b="b"/>
              <a:pathLst>
                <a:path w="3610626" h="2270786">
                  <a:moveTo>
                    <a:pt x="0" y="0"/>
                  </a:moveTo>
                  <a:lnTo>
                    <a:pt x="3610626" y="0"/>
                  </a:lnTo>
                  <a:lnTo>
                    <a:pt x="3610626" y="2270786"/>
                  </a:lnTo>
                  <a:lnTo>
                    <a:pt x="0" y="2270786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10626" cy="23088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1934702">
            <a:off x="-1209965" y="1041389"/>
            <a:ext cx="6320501" cy="4391725"/>
          </a:xfrm>
          <a:custGeom>
            <a:avLst/>
            <a:gdLst/>
            <a:ahLst/>
            <a:cxnLst/>
            <a:rect l="l" t="t" r="r" b="b"/>
            <a:pathLst>
              <a:path w="6320501" h="4391725">
                <a:moveTo>
                  <a:pt x="0" y="0"/>
                </a:moveTo>
                <a:lnTo>
                  <a:pt x="6320502" y="0"/>
                </a:lnTo>
                <a:lnTo>
                  <a:pt x="6320502" y="4391725"/>
                </a:lnTo>
                <a:lnTo>
                  <a:pt x="0" y="439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05050" y="2995935"/>
            <a:ext cx="7755946" cy="1910186"/>
          </a:xfrm>
          <a:custGeom>
            <a:avLst/>
            <a:gdLst/>
            <a:ahLst/>
            <a:cxnLst/>
            <a:rect l="l" t="t" r="r" b="b"/>
            <a:pathLst>
              <a:path w="7755946" h="1910186">
                <a:moveTo>
                  <a:pt x="0" y="0"/>
                </a:moveTo>
                <a:lnTo>
                  <a:pt x="7755946" y="0"/>
                </a:lnTo>
                <a:lnTo>
                  <a:pt x="7755946" y="1910186"/>
                </a:lnTo>
                <a:lnTo>
                  <a:pt x="0" y="19101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08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05050" y="5061006"/>
            <a:ext cx="7925152" cy="1719573"/>
          </a:xfrm>
          <a:custGeom>
            <a:avLst/>
            <a:gdLst/>
            <a:ahLst/>
            <a:cxnLst/>
            <a:rect l="l" t="t" r="r" b="b"/>
            <a:pathLst>
              <a:path w="7925152" h="1719573">
                <a:moveTo>
                  <a:pt x="0" y="0"/>
                </a:moveTo>
                <a:lnTo>
                  <a:pt x="7925152" y="0"/>
                </a:lnTo>
                <a:lnTo>
                  <a:pt x="7925152" y="1719574"/>
                </a:lnTo>
                <a:lnTo>
                  <a:pt x="0" y="1719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863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05050" y="7317242"/>
            <a:ext cx="8082950" cy="2212166"/>
          </a:xfrm>
          <a:custGeom>
            <a:avLst/>
            <a:gdLst/>
            <a:ahLst/>
            <a:cxnLst/>
            <a:rect l="l" t="t" r="r" b="b"/>
            <a:pathLst>
              <a:path w="8082950" h="2212166">
                <a:moveTo>
                  <a:pt x="0" y="0"/>
                </a:moveTo>
                <a:lnTo>
                  <a:pt x="8082950" y="0"/>
                </a:lnTo>
                <a:lnTo>
                  <a:pt x="8082950" y="2212166"/>
                </a:lnTo>
                <a:lnTo>
                  <a:pt x="0" y="22121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8792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75783" y="1502396"/>
            <a:ext cx="8336434" cy="18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</a:pPr>
            <a:r>
              <a:rPr lang="en-US" sz="6457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ĐẶT HÀNG &amp; GIẢ ĐỊNH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02884" y="3288742"/>
            <a:ext cx="7960901" cy="4028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GIẢI ĐỊNH (ASSUMPTIONS)</a:t>
            </a:r>
          </a:p>
          <a:p>
            <a:pPr algn="ctr">
              <a:lnSpc>
                <a:spcPts val="3506"/>
              </a:lnSpc>
            </a:pPr>
            <a:endParaRPr lang="en-US" sz="2504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ctr">
              <a:lnSpc>
                <a:spcPts val="3506"/>
              </a:lnSpc>
            </a:pPr>
            <a:endParaRPr lang="en-US" sz="2504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ctr">
              <a:lnSpc>
                <a:spcPts val="3506"/>
              </a:lnSpc>
            </a:pPr>
            <a:endParaRPr lang="en-US" sz="2504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RÀNG BUỘC (CONSTRAINTS)</a:t>
            </a:r>
          </a:p>
          <a:p>
            <a:pPr algn="ctr">
              <a:lnSpc>
                <a:spcPts val="3506"/>
              </a:lnSpc>
            </a:pPr>
            <a:endParaRPr lang="en-US" sz="2504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ctr">
              <a:lnSpc>
                <a:spcPts val="3506"/>
              </a:lnSpc>
            </a:pPr>
            <a:endParaRPr lang="en-US" sz="2504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ctr">
              <a:lnSpc>
                <a:spcPts val="3506"/>
              </a:lnSpc>
            </a:pPr>
            <a:endParaRPr lang="en-US" sz="2504">
              <a:solidFill>
                <a:srgbClr val="000000"/>
              </a:solidFill>
              <a:latin typeface="Akzidenz-Grotesk"/>
              <a:ea typeface="Akzidenz-Grotesk"/>
              <a:cs typeface="Akzidenz-Grotesk"/>
              <a:sym typeface="Akzidenz-Grotesk"/>
            </a:endParaRPr>
          </a:p>
          <a:p>
            <a:pPr algn="ctr">
              <a:lnSpc>
                <a:spcPts val="3506"/>
              </a:lnSpc>
            </a:pPr>
            <a:r>
              <a:rPr lang="en-US" sz="2504">
                <a:solidFill>
                  <a:srgbClr val="000000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TIÊU CHÍ THÀNH CÔNG  ( SUCCESS CRITERIA)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80764">
            <a:off x="-2765563" y="7093140"/>
            <a:ext cx="6103518" cy="5277708"/>
          </a:xfrm>
          <a:custGeom>
            <a:avLst/>
            <a:gdLst/>
            <a:ahLst/>
            <a:cxnLst/>
            <a:rect l="l" t="t" r="r" b="b"/>
            <a:pathLst>
              <a:path w="6103518" h="5277708">
                <a:moveTo>
                  <a:pt x="0" y="0"/>
                </a:moveTo>
                <a:lnTo>
                  <a:pt x="6103518" y="0"/>
                </a:lnTo>
                <a:lnTo>
                  <a:pt x="6103518" y="5277708"/>
                </a:lnTo>
                <a:lnTo>
                  <a:pt x="0" y="5277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352120" y="2057400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0" y="0"/>
                </a:lnTo>
                <a:lnTo>
                  <a:pt x="123521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77718" y="710807"/>
            <a:ext cx="16797560" cy="9021187"/>
            <a:chOff x="0" y="0"/>
            <a:chExt cx="4424049" cy="2375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24049" cy="2375950"/>
            </a:xfrm>
            <a:custGeom>
              <a:avLst/>
              <a:gdLst/>
              <a:ahLst/>
              <a:cxnLst/>
              <a:rect l="l" t="t" r="r" b="b"/>
              <a:pathLst>
                <a:path w="4424049" h="2375950">
                  <a:moveTo>
                    <a:pt x="0" y="0"/>
                  </a:moveTo>
                  <a:lnTo>
                    <a:pt x="4424049" y="0"/>
                  </a:lnTo>
                  <a:lnTo>
                    <a:pt x="4424049" y="2375950"/>
                  </a:lnTo>
                  <a:lnTo>
                    <a:pt x="0" y="2375950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4424049" cy="24521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007714" y="3517234"/>
            <a:ext cx="14294160" cy="5342442"/>
          </a:xfrm>
          <a:custGeom>
            <a:avLst/>
            <a:gdLst/>
            <a:ahLst/>
            <a:cxnLst/>
            <a:rect l="l" t="t" r="r" b="b"/>
            <a:pathLst>
              <a:path w="14294160" h="5342442">
                <a:moveTo>
                  <a:pt x="0" y="0"/>
                </a:moveTo>
                <a:lnTo>
                  <a:pt x="14294161" y="0"/>
                </a:lnTo>
                <a:lnTo>
                  <a:pt x="14294161" y="5342442"/>
                </a:lnTo>
                <a:lnTo>
                  <a:pt x="0" y="5342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68324" y="1104900"/>
            <a:ext cx="16797560" cy="767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THU THẬP &amp; PHÂN TÍCH YÊU CẦU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1727" y="2599713"/>
            <a:ext cx="16033550" cy="91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2"/>
              </a:lnSpc>
            </a:pPr>
            <a:r>
              <a:rPr lang="en-US" sz="2502" b="1">
                <a:solidFill>
                  <a:srgbClr val="000000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CÂU HỎI PHỎNG VẤN GIẢ LẬP KHÁCH HÀNG (E - KIDS FASHION)</a:t>
            </a:r>
          </a:p>
          <a:p>
            <a:pPr algn="just">
              <a:lnSpc>
                <a:spcPts val="3502"/>
              </a:lnSpc>
            </a:pPr>
            <a:endParaRPr lang="en-US" sz="2502" b="1">
              <a:solidFill>
                <a:srgbClr val="000000"/>
              </a:solidFill>
              <a:latin typeface="Akzidenz-Grotesk Bold"/>
              <a:ea typeface="Akzidenz-Grotesk Bold"/>
              <a:cs typeface="Akzidenz-Grotesk Bold"/>
              <a:sym typeface="Akzidenz-Grotesk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86" y="1028700"/>
            <a:ext cx="15364422" cy="8700862"/>
            <a:chOff x="0" y="0"/>
            <a:chExt cx="4046597" cy="2291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6597" cy="2291585"/>
            </a:xfrm>
            <a:custGeom>
              <a:avLst/>
              <a:gdLst/>
              <a:ahLst/>
              <a:cxnLst/>
              <a:rect l="l" t="t" r="r" b="b"/>
              <a:pathLst>
                <a:path w="4046597" h="2291585">
                  <a:moveTo>
                    <a:pt x="0" y="0"/>
                  </a:moveTo>
                  <a:lnTo>
                    <a:pt x="4046597" y="0"/>
                  </a:lnTo>
                  <a:lnTo>
                    <a:pt x="4046597" y="2291585"/>
                  </a:lnTo>
                  <a:lnTo>
                    <a:pt x="0" y="22915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046597" cy="2367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07232">
            <a:off x="10989912" y="1564355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162394" y="3611745"/>
            <a:ext cx="11232743" cy="5469953"/>
          </a:xfrm>
          <a:custGeom>
            <a:avLst/>
            <a:gdLst/>
            <a:ahLst/>
            <a:cxnLst/>
            <a:rect l="l" t="t" r="r" b="b"/>
            <a:pathLst>
              <a:path w="11232743" h="5469953">
                <a:moveTo>
                  <a:pt x="0" y="0"/>
                </a:moveTo>
                <a:lnTo>
                  <a:pt x="11232743" y="0"/>
                </a:lnTo>
                <a:lnTo>
                  <a:pt x="11232743" y="5469953"/>
                </a:lnTo>
                <a:lnTo>
                  <a:pt x="0" y="54699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055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0662" y="1756454"/>
            <a:ext cx="8023286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PHỎNG VẤN GIẢ LẬP KHÁCH HÀNG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86" y="1028700"/>
            <a:ext cx="15364422" cy="8700862"/>
            <a:chOff x="0" y="0"/>
            <a:chExt cx="4046597" cy="2291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6597" cy="2291585"/>
            </a:xfrm>
            <a:custGeom>
              <a:avLst/>
              <a:gdLst/>
              <a:ahLst/>
              <a:cxnLst/>
              <a:rect l="l" t="t" r="r" b="b"/>
              <a:pathLst>
                <a:path w="4046597" h="2291585">
                  <a:moveTo>
                    <a:pt x="0" y="0"/>
                  </a:moveTo>
                  <a:lnTo>
                    <a:pt x="4046597" y="0"/>
                  </a:lnTo>
                  <a:lnTo>
                    <a:pt x="4046597" y="2291585"/>
                  </a:lnTo>
                  <a:lnTo>
                    <a:pt x="0" y="22915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046597" cy="2367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07232">
            <a:off x="10989912" y="1564355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14206" y="3750773"/>
            <a:ext cx="11441037" cy="5111582"/>
          </a:xfrm>
          <a:custGeom>
            <a:avLst/>
            <a:gdLst/>
            <a:ahLst/>
            <a:cxnLst/>
            <a:rect l="l" t="t" r="r" b="b"/>
            <a:pathLst>
              <a:path w="11441037" h="5111582">
                <a:moveTo>
                  <a:pt x="0" y="0"/>
                </a:moveTo>
                <a:lnTo>
                  <a:pt x="11441037" y="0"/>
                </a:lnTo>
                <a:lnTo>
                  <a:pt x="11441037" y="5111582"/>
                </a:lnTo>
                <a:lnTo>
                  <a:pt x="0" y="5111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61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0662" y="1756454"/>
            <a:ext cx="8023286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PHỎNG VẤN GIẢ LẬP KHÁCH HÀNG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86" y="1028700"/>
            <a:ext cx="15364422" cy="8700862"/>
            <a:chOff x="0" y="0"/>
            <a:chExt cx="4046597" cy="2291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6597" cy="2291585"/>
            </a:xfrm>
            <a:custGeom>
              <a:avLst/>
              <a:gdLst/>
              <a:ahLst/>
              <a:cxnLst/>
              <a:rect l="l" t="t" r="r" b="b"/>
              <a:pathLst>
                <a:path w="4046597" h="2291585">
                  <a:moveTo>
                    <a:pt x="0" y="0"/>
                  </a:moveTo>
                  <a:lnTo>
                    <a:pt x="4046597" y="0"/>
                  </a:lnTo>
                  <a:lnTo>
                    <a:pt x="4046597" y="2291585"/>
                  </a:lnTo>
                  <a:lnTo>
                    <a:pt x="0" y="22915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046597" cy="2367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07232">
            <a:off x="10989912" y="1564355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98519" y="3247626"/>
            <a:ext cx="10862963" cy="5891515"/>
          </a:xfrm>
          <a:custGeom>
            <a:avLst/>
            <a:gdLst/>
            <a:ahLst/>
            <a:cxnLst/>
            <a:rect l="l" t="t" r="r" b="b"/>
            <a:pathLst>
              <a:path w="10862963" h="5891515">
                <a:moveTo>
                  <a:pt x="0" y="0"/>
                </a:moveTo>
                <a:lnTo>
                  <a:pt x="10862963" y="0"/>
                </a:lnTo>
                <a:lnTo>
                  <a:pt x="10862963" y="5891514"/>
                </a:lnTo>
                <a:lnTo>
                  <a:pt x="0" y="5891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034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0662" y="1756454"/>
            <a:ext cx="8023286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PHỎNG VẤN GIẢ LẬP KHÁCH HÀNG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F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6586" y="1028700"/>
            <a:ext cx="15364422" cy="8700862"/>
            <a:chOff x="0" y="0"/>
            <a:chExt cx="4046597" cy="22915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6597" cy="2291585"/>
            </a:xfrm>
            <a:custGeom>
              <a:avLst/>
              <a:gdLst/>
              <a:ahLst/>
              <a:cxnLst/>
              <a:rect l="l" t="t" r="r" b="b"/>
              <a:pathLst>
                <a:path w="4046597" h="2291585">
                  <a:moveTo>
                    <a:pt x="0" y="0"/>
                  </a:moveTo>
                  <a:lnTo>
                    <a:pt x="4046597" y="0"/>
                  </a:lnTo>
                  <a:lnTo>
                    <a:pt x="4046597" y="2291585"/>
                  </a:lnTo>
                  <a:lnTo>
                    <a:pt x="0" y="229158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046597" cy="23677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4303617">
            <a:off x="-3257557" y="5164247"/>
            <a:ext cx="7085164" cy="6325897"/>
          </a:xfrm>
          <a:custGeom>
            <a:avLst/>
            <a:gdLst/>
            <a:ahLst/>
            <a:cxnLst/>
            <a:rect l="l" t="t" r="r" b="b"/>
            <a:pathLst>
              <a:path w="7085164" h="6325897">
                <a:moveTo>
                  <a:pt x="0" y="0"/>
                </a:moveTo>
                <a:lnTo>
                  <a:pt x="7085164" y="0"/>
                </a:lnTo>
                <a:lnTo>
                  <a:pt x="7085164" y="6325897"/>
                </a:lnTo>
                <a:lnTo>
                  <a:pt x="0" y="632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807232">
            <a:off x="10989912" y="1564355"/>
            <a:ext cx="9943320" cy="8022549"/>
          </a:xfrm>
          <a:custGeom>
            <a:avLst/>
            <a:gdLst/>
            <a:ahLst/>
            <a:cxnLst/>
            <a:rect l="l" t="t" r="r" b="b"/>
            <a:pathLst>
              <a:path w="9943320" h="8022549">
                <a:moveTo>
                  <a:pt x="0" y="0"/>
                </a:moveTo>
                <a:lnTo>
                  <a:pt x="9943320" y="0"/>
                </a:lnTo>
                <a:lnTo>
                  <a:pt x="9943320" y="8022549"/>
                </a:lnTo>
                <a:lnTo>
                  <a:pt x="0" y="80225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11859" y="4714447"/>
            <a:ext cx="11864281" cy="3954760"/>
          </a:xfrm>
          <a:custGeom>
            <a:avLst/>
            <a:gdLst/>
            <a:ahLst/>
            <a:cxnLst/>
            <a:rect l="l" t="t" r="r" b="b"/>
            <a:pathLst>
              <a:path w="11864281" h="3954760">
                <a:moveTo>
                  <a:pt x="0" y="0"/>
                </a:moveTo>
                <a:lnTo>
                  <a:pt x="11864282" y="0"/>
                </a:lnTo>
                <a:lnTo>
                  <a:pt x="11864282" y="3954760"/>
                </a:lnTo>
                <a:lnTo>
                  <a:pt x="0" y="3954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10662" y="1756454"/>
            <a:ext cx="8023286" cy="149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538" b="1">
                <a:solidFill>
                  <a:srgbClr val="000000"/>
                </a:solidFill>
                <a:latin typeface="Neue Machina Ultra-Bold"/>
                <a:ea typeface="Neue Machina Ultra-Bold"/>
                <a:cs typeface="Neue Machina Ultra-Bold"/>
                <a:sym typeface="Neue Machina Ultra-Bold"/>
              </a:rPr>
              <a:t>PHỎNG VẤN GIẢ LẬP KHÁCH HÀNG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246</Words>
  <Application>Microsoft Office PowerPoint</Application>
  <PresentationFormat>Custom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Akzidenz-Grotesk Bold</vt:lpstr>
      <vt:lpstr>Arial</vt:lpstr>
      <vt:lpstr>Arial Black</vt:lpstr>
      <vt:lpstr>Akzidenz-Grotesk</vt:lpstr>
      <vt:lpstr>Neue Machina Ultra-Bold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phân tích yêu cầu &amp; xây dựng ý tưởng E-commerce</dc:title>
  <cp:lastModifiedBy>Admin</cp:lastModifiedBy>
  <cp:revision>2</cp:revision>
  <dcterms:created xsi:type="dcterms:W3CDTF">2006-08-16T00:00:00Z</dcterms:created>
  <dcterms:modified xsi:type="dcterms:W3CDTF">2025-10-20T17:04:55Z</dcterms:modified>
  <dc:identifier>DAG2QT_6q7g</dc:identifier>
</cp:coreProperties>
</file>